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79" r:id="rId21"/>
    <p:sldId id="280" r:id="rId22"/>
    <p:sldId id="286" r:id="rId23"/>
    <p:sldId id="287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2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293B39"/>
    <a:srgbClr val="182A1F"/>
    <a:srgbClr val="666699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7" autoAdjust="0"/>
    <p:restoredTop sz="96353" autoAdjust="0"/>
  </p:normalViewPr>
  <p:slideViewPr>
    <p:cSldViewPr>
      <p:cViewPr>
        <p:scale>
          <a:sx n="100" d="100"/>
          <a:sy n="100" d="100"/>
        </p:scale>
        <p:origin x="1428" y="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3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25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8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8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파티클</a:t>
            </a:r>
            <a:r>
              <a:rPr lang="en-US" altLang="ko-KR" dirty="0"/>
              <a:t>(</a:t>
            </a:r>
            <a:r>
              <a:rPr lang="ko-KR" altLang="en-US" dirty="0" err="1"/>
              <a:t>파티클이</a:t>
            </a:r>
            <a:r>
              <a:rPr lang="ko-KR" altLang="en-US" dirty="0"/>
              <a:t> 객체와 교차하는 부분을 </a:t>
            </a:r>
            <a:r>
              <a:rPr lang="ko-KR" altLang="en-US" dirty="0" err="1"/>
              <a:t>페이드</a:t>
            </a:r>
            <a:r>
              <a:rPr lang="ko-KR" altLang="en-US" dirty="0"/>
              <a:t> 아웃한다</a:t>
            </a:r>
            <a:r>
              <a:rPr lang="en-US" altLang="ko-KR" baseline="0" dirty="0"/>
              <a:t>.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5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0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방사능으로 유전자를 변형시켜 </a:t>
            </a:r>
            <a:r>
              <a:rPr lang="ko-KR" altLang="en-US" sz="1200" dirty="0" err="1"/>
              <a:t>슈퍼생물을</a:t>
            </a:r>
            <a:r>
              <a:rPr lang="ko-KR" altLang="en-US" sz="1200" dirty="0"/>
              <a:t> 만드는 연구소의 연구원이던 주인공은 어느 순간 </a:t>
            </a:r>
            <a:r>
              <a:rPr lang="ko-KR" altLang="en-US" sz="1200" dirty="0" err="1"/>
              <a:t>실험체로</a:t>
            </a:r>
            <a:r>
              <a:rPr lang="ko-KR" altLang="en-US" sz="1200" dirty="0"/>
              <a:t> 쓰인 동물들이 사라지는걸 발견하고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이상하게 여기던 도중 연구소 근처에서 잘 알려지지 않은 지역에서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미쳐 날뛰고 있는 </a:t>
            </a:r>
            <a:r>
              <a:rPr lang="ko-KR" altLang="en-US" sz="1200" dirty="0" err="1"/>
              <a:t>실험체들을</a:t>
            </a:r>
            <a:r>
              <a:rPr lang="ko-KR" altLang="en-US" sz="1200" dirty="0"/>
              <a:t> 발견한다</a:t>
            </a:r>
            <a:r>
              <a:rPr lang="en-US" altLang="ko-KR" sz="1200" dirty="0"/>
              <a:t>. </a:t>
            </a:r>
            <a:r>
              <a:rPr lang="ko-KR" altLang="en-US" sz="1200" dirty="0"/>
              <a:t>주인공은 충격을 받아 동물들을 구하고 프로젝트를 중단시킬 방법을 찾아 프로젝트를 끝내려 하는데</a:t>
            </a:r>
            <a:r>
              <a:rPr lang="en-US" altLang="ko-KR" dirty="0"/>
              <a:t>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49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다렉으로도</a:t>
            </a:r>
            <a:r>
              <a:rPr lang="ko-KR" altLang="en-US" dirty="0"/>
              <a:t> 엔진 못지않게 멋진 게임을 만들 수 있다는 것을 보여주고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2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1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8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방사능 수치에 대응 하여 체력을 잘 관리하면서 연구소 까지 가야합니다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8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30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4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3.png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2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51.jpe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jpeg"/><Relationship Id="rId1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57645" y="5168048"/>
            <a:ext cx="273321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599429" y="5168048"/>
            <a:ext cx="215714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F59C590-5654-440E-95FE-2FC54352E644}"/>
              </a:ext>
            </a:extLst>
          </p:cNvPr>
          <p:cNvSpPr/>
          <p:nvPr/>
        </p:nvSpPr>
        <p:spPr>
          <a:xfrm>
            <a:off x="6804248" y="188640"/>
            <a:ext cx="2160240" cy="1296136"/>
          </a:xfrm>
          <a:prstGeom prst="flowChartAlternateProcess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0D7AE-1DF2-4A2A-8213-F85174FE1E91}"/>
              </a:ext>
            </a:extLst>
          </p:cNvPr>
          <p:cNvSpPr txBox="1"/>
          <p:nvPr/>
        </p:nvSpPr>
        <p:spPr>
          <a:xfrm>
            <a:off x="7011522" y="215348"/>
            <a:ext cx="1728192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50" b="1"/>
              <a:t>이용희 교수님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B62CB71-E78C-4447-8F79-C7D6ACCD1845}"/>
              </a:ext>
            </a:extLst>
          </p:cNvPr>
          <p:cNvCxnSpPr/>
          <p:nvPr/>
        </p:nvCxnSpPr>
        <p:spPr>
          <a:xfrm>
            <a:off x="6804248" y="567429"/>
            <a:ext cx="21602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4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 dirty="0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 dirty="0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ko-KR" altLang="en-US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0F3C82-C020-4670-803D-8175C08C23EB}"/>
              </a:ext>
            </a:extLst>
          </p:cNvPr>
          <p:cNvSpPr/>
          <p:nvPr/>
        </p:nvSpPr>
        <p:spPr>
          <a:xfrm>
            <a:off x="267773" y="-179197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0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41181" y="4693546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" y="1471769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00" y="1471769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71" y="1456917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39334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14527" y="2289113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41744" y="742000"/>
            <a:ext cx="34891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FFFF00"/>
                </a:solidFill>
              </a:rPr>
              <a:t>지도 조각 획득 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49756-1E5F-4866-9042-F208678FC37F}"/>
              </a:ext>
            </a:extLst>
          </p:cNvPr>
          <p:cNvSpPr txBox="1"/>
          <p:nvPr/>
        </p:nvSpPr>
        <p:spPr>
          <a:xfrm>
            <a:off x="395536" y="5565111"/>
            <a:ext cx="79451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마지막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지도 조각 획득 시 연구소 본부 위치를 알려줌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연구소 본부에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있는 연구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소장을 </a:t>
            </a:r>
            <a:r>
              <a:rPr lang="ko-KR" altLang="en-US" sz="2200">
                <a:solidFill>
                  <a:schemeClr val="bg1">
                    <a:lumMod val="95000"/>
                  </a:schemeClr>
                </a:solidFill>
                <a:latin typeface="+mn-ea"/>
              </a:rPr>
              <a:t>물리치면 </a:t>
            </a:r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게임 클리어</a:t>
            </a:r>
            <a:endParaRPr lang="en-US" altLang="ko-KR" sz="22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AC7A94-A538-4922-B71B-C6F8001B763A}"/>
              </a:ext>
            </a:extLst>
          </p:cNvPr>
          <p:cNvSpPr/>
          <p:nvPr/>
        </p:nvSpPr>
        <p:spPr>
          <a:xfrm>
            <a:off x="241744" y="-122084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5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</a:rPr>
              <a:t>미니 </a:t>
            </a:r>
            <a:r>
              <a:rPr lang="ko-KR" altLang="en-US" sz="3200" b="1" dirty="0" err="1">
                <a:solidFill>
                  <a:srgbClr val="FFFF00"/>
                </a:solidFill>
              </a:rPr>
              <a:t>맵</a:t>
            </a:r>
            <a:r>
              <a:rPr lang="ko-KR" altLang="en-US" sz="2400" b="1" dirty="0" err="1">
                <a:solidFill>
                  <a:schemeClr val="bg1"/>
                </a:solidFill>
              </a:rPr>
              <a:t>의</a:t>
            </a:r>
            <a:r>
              <a:rPr lang="ko-KR" altLang="en-US" sz="2400" b="1" dirty="0">
                <a:solidFill>
                  <a:schemeClr val="bg1"/>
                </a:solidFill>
              </a:rPr>
              <a:t> 가려진 부분이 드러남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224584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연구원을 </a:t>
            </a:r>
            <a:r>
              <a:rPr lang="ko-KR" altLang="en-US" sz="3200" b="1">
                <a:solidFill>
                  <a:srgbClr val="FFFF00"/>
                </a:solidFill>
              </a:rPr>
              <a:t>처치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FF7984-77AD-43BC-8B7E-14CD0CBB4862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포인트가 5개인 별 3"/>
          <p:cNvSpPr/>
          <p:nvPr/>
        </p:nvSpPr>
        <p:spPr>
          <a:xfrm>
            <a:off x="7956376" y="6218454"/>
            <a:ext cx="479017" cy="393945"/>
          </a:xfrm>
          <a:prstGeom prst="star5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C555BB-031F-48FE-93BD-2985BB54AACC}"/>
              </a:ext>
            </a:extLst>
          </p:cNvPr>
          <p:cNvSpPr/>
          <p:nvPr/>
        </p:nvSpPr>
        <p:spPr>
          <a:xfrm>
            <a:off x="241744" y="-122084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85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39" y="1707948"/>
            <a:ext cx="3640231" cy="3640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2" y="1707948"/>
            <a:ext cx="3647035" cy="36470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300913" y="5823071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필드마다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연구원과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이를 지키는 변형된 몬스터가 존재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89379" y="3293421"/>
            <a:ext cx="1209833" cy="125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cxnSpLocks/>
            <a:endCxn id="28" idx="4"/>
          </p:cNvCxnSpPr>
          <p:nvPr/>
        </p:nvCxnSpPr>
        <p:spPr>
          <a:xfrm flipV="1">
            <a:off x="2474396" y="4544635"/>
            <a:ext cx="519900" cy="11866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8791" y="90772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지도로 밝혀지지 않은 지역은 안개로 가려짐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014427" y="1864170"/>
            <a:ext cx="954350" cy="986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7" idx="2"/>
          </p:cNvCxnSpPr>
          <p:nvPr/>
        </p:nvCxnSpPr>
        <p:spPr>
          <a:xfrm flipH="1">
            <a:off x="2532759" y="1277060"/>
            <a:ext cx="834384" cy="62705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E2F3E7D-5A0C-46BC-BA4F-4B4396B96A69}"/>
              </a:ext>
            </a:extLst>
          </p:cNvPr>
          <p:cNvSpPr/>
          <p:nvPr/>
        </p:nvSpPr>
        <p:spPr>
          <a:xfrm>
            <a:off x="6156176" y="2390123"/>
            <a:ext cx="2288637" cy="236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1105BC-9C70-4040-A561-8D472189A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19" y="1107783"/>
            <a:ext cx="1934306" cy="2047258"/>
          </a:xfrm>
          <a:prstGeom prst="rect">
            <a:avLst/>
          </a:prstGeom>
        </p:spPr>
      </p:pic>
      <p:sp>
        <p:nvSpPr>
          <p:cNvPr id="24" name="아래쪽 화살표 42">
            <a:extLst>
              <a:ext uri="{FF2B5EF4-FFF2-40B4-BE49-F238E27FC236}">
                <a16:creationId xmlns:a16="http://schemas.microsoft.com/office/drawing/2014/main" id="{5B2BC605-C009-4B99-A004-AAB67A200170}"/>
              </a:ext>
            </a:extLst>
          </p:cNvPr>
          <p:cNvSpPr/>
          <p:nvPr/>
        </p:nvSpPr>
        <p:spPr>
          <a:xfrm rot="7529281">
            <a:off x="5993113" y="2345734"/>
            <a:ext cx="383163" cy="5884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1D992-60F0-4779-8BEC-4C6DE6BB7B6D}"/>
              </a:ext>
            </a:extLst>
          </p:cNvPr>
          <p:cNvSpPr txBox="1"/>
          <p:nvPr/>
        </p:nvSpPr>
        <p:spPr>
          <a:xfrm>
            <a:off x="5259326" y="588868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연구원을 물리쳐 지도를 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089041" y="4822708"/>
            <a:ext cx="763029" cy="106597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9927D6-A91F-41E9-80FA-800B6A62060D}"/>
              </a:ext>
            </a:extLst>
          </p:cNvPr>
          <p:cNvSpPr/>
          <p:nvPr/>
        </p:nvSpPr>
        <p:spPr>
          <a:xfrm>
            <a:off x="7956376" y="426560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02563" y="1195587"/>
            <a:ext cx="4490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기계에서 물약을 획득하고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정화물약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획득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19E5616-2142-4773-9217-68FD4666687D}"/>
              </a:ext>
            </a:extLst>
          </p:cNvPr>
          <p:cNvCxnSpPr>
            <a:cxnSpLocks/>
          </p:cNvCxnSpPr>
          <p:nvPr/>
        </p:nvCxnSpPr>
        <p:spPr>
          <a:xfrm flipH="1">
            <a:off x="6025412" y="1546850"/>
            <a:ext cx="612769" cy="5589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E89057-9F34-4B45-9075-376F0199C6AE}"/>
              </a:ext>
            </a:extLst>
          </p:cNvPr>
          <p:cNvSpPr/>
          <p:nvPr/>
        </p:nvSpPr>
        <p:spPr>
          <a:xfrm>
            <a:off x="241744" y="-122084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91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43" y="1256967"/>
            <a:ext cx="3772341" cy="37723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2" y="1261246"/>
            <a:ext cx="3755685" cy="37556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705664" y="5078166"/>
            <a:ext cx="334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기절 시킨 대장 몬스터를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획득한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물약으로 정화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.</a:t>
            </a:r>
          </a:p>
        </p:txBody>
      </p:sp>
      <p:sp>
        <p:nvSpPr>
          <p:cNvPr id="12" name="아래쪽 화살표 11"/>
          <p:cNvSpPr/>
          <p:nvPr/>
        </p:nvSpPr>
        <p:spPr>
          <a:xfrm flipH="1">
            <a:off x="1845037" y="2405503"/>
            <a:ext cx="288030" cy="5369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0"/>
          <a:stretch/>
        </p:blipFill>
        <p:spPr>
          <a:xfrm>
            <a:off x="1169187" y="1107612"/>
            <a:ext cx="1745658" cy="14945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938016" y="501823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대장몬스터를 정화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시 안개가 걷힘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196892" y="5697536"/>
            <a:ext cx="8807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지도 조각 획득 시 안개가 걷히며 </a:t>
            </a:r>
            <a:r>
              <a:rPr lang="ko-KR" altLang="en-US" sz="2100" dirty="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새로운 필드가 보이고 </a:t>
            </a:r>
            <a:r>
              <a:rPr lang="ko-KR" altLang="en-US" sz="2100" err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미니맵이</a:t>
            </a:r>
            <a:r>
              <a:rPr lang="ko-KR" altLang="en-US" sz="2100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밝혀짐</a:t>
            </a:r>
            <a:endParaRPr lang="en-US" altLang="ko-KR" sz="2100" dirty="0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37D5E-2ECE-42C8-B290-9C89B3440E07}"/>
              </a:ext>
            </a:extLst>
          </p:cNvPr>
          <p:cNvSpPr/>
          <p:nvPr/>
        </p:nvSpPr>
        <p:spPr>
          <a:xfrm>
            <a:off x="4734990" y="839750"/>
            <a:ext cx="4032448" cy="477161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E50B1B-E918-420C-9495-D509AFE2D626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6200000" flipH="1">
            <a:off x="4188251" y="2697954"/>
            <a:ext cx="749290" cy="84588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59775-EDD7-4C5E-9D92-011B37DFF35E}"/>
              </a:ext>
            </a:extLst>
          </p:cNvPr>
          <p:cNvSpPr/>
          <p:nvPr/>
        </p:nvSpPr>
        <p:spPr>
          <a:xfrm>
            <a:off x="241744" y="-122084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1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683568" y="3921929"/>
            <a:ext cx="7559601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다음 스테이지로 갈수 있는 길이 열림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B64624-A008-494A-AD51-13999B1FED4B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7956376" y="6218454"/>
            <a:ext cx="479017" cy="393945"/>
          </a:xfrm>
          <a:prstGeom prst="star5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AF74A0-53D1-4B73-BECA-E291DAD4CE7A}"/>
              </a:ext>
            </a:extLst>
          </p:cNvPr>
          <p:cNvSpPr/>
          <p:nvPr/>
        </p:nvSpPr>
        <p:spPr>
          <a:xfrm>
            <a:off x="241744" y="-122084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0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323528" y="1772816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1374604" y="1628800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418351" y="127891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4052447" y="1628800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3096193" y="1245094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3385835" y="3075337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3385834" y="3075335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3794162" y="3075335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3096193" y="4509120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6193" y="3302905"/>
            <a:ext cx="2153515" cy="1452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6C63B1-79DC-4E16-A724-6F1C6F358247}"/>
              </a:ext>
            </a:extLst>
          </p:cNvPr>
          <p:cNvSpPr txBox="1"/>
          <p:nvPr/>
        </p:nvSpPr>
        <p:spPr>
          <a:xfrm>
            <a:off x="1226734" y="2216907"/>
            <a:ext cx="88584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방사능 </a:t>
            </a:r>
            <a:endParaRPr lang="en-US" altLang="ko-KR" b="1"/>
          </a:p>
          <a:p>
            <a:pPr algn="ctr"/>
            <a:r>
              <a:rPr lang="ko-KR" altLang="en-US" b="1"/>
              <a:t>수치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C8E84-75ED-41E9-8F9E-6EC781C6930F}"/>
              </a:ext>
            </a:extLst>
          </p:cNvPr>
          <p:cNvSpPr txBox="1"/>
          <p:nvPr/>
        </p:nvSpPr>
        <p:spPr>
          <a:xfrm>
            <a:off x="744683" y="1347045"/>
            <a:ext cx="12598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Player HP</a:t>
            </a:r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957705-5FD3-4FA6-874A-5C7F649F04F7}"/>
              </a:ext>
            </a:extLst>
          </p:cNvPr>
          <p:cNvSpPr txBox="1"/>
          <p:nvPr/>
        </p:nvSpPr>
        <p:spPr>
          <a:xfrm>
            <a:off x="3274880" y="1324289"/>
            <a:ext cx="15551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Monster HP</a:t>
            </a:r>
            <a:endParaRPr lang="ko-KR" alt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F10CF-5878-4D53-8BAA-AAE13EABC748}"/>
              </a:ext>
            </a:extLst>
          </p:cNvPr>
          <p:cNvSpPr txBox="1"/>
          <p:nvPr/>
        </p:nvSpPr>
        <p:spPr>
          <a:xfrm>
            <a:off x="619641" y="5394734"/>
            <a:ext cx="8846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미니맵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69A5-CBB4-4825-A94C-96254F5D84FA}"/>
              </a:ext>
            </a:extLst>
          </p:cNvPr>
          <p:cNvSpPr txBox="1"/>
          <p:nvPr/>
        </p:nvSpPr>
        <p:spPr>
          <a:xfrm>
            <a:off x="5705767" y="2029210"/>
            <a:ext cx="88465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보유 아이템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4063DC4E-A9C6-4891-AEFC-7C0A0CFBA0C7}"/>
              </a:ext>
            </a:extLst>
          </p:cNvPr>
          <p:cNvSpPr/>
          <p:nvPr/>
        </p:nvSpPr>
        <p:spPr>
          <a:xfrm>
            <a:off x="7505380" y="1379776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03F3C-1A4B-4F85-93E5-B92701F0B830}"/>
              </a:ext>
            </a:extLst>
          </p:cNvPr>
          <p:cNvSpPr txBox="1"/>
          <p:nvPr/>
        </p:nvSpPr>
        <p:spPr>
          <a:xfrm>
            <a:off x="7296848" y="2401735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pic>
        <p:nvPicPr>
          <p:cNvPr id="48" name="그림 47" descr="빨간색이(가) 표시된 사진&#10;&#10;자동 생성된 설명">
            <a:extLst>
              <a:ext uri="{FF2B5EF4-FFF2-40B4-BE49-F238E27FC236}">
                <a16:creationId xmlns:a16="http://schemas.microsoft.com/office/drawing/2014/main" id="{21335C70-A709-46ED-BC1D-48F4EB7117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7415460" y="3006580"/>
            <a:ext cx="1334920" cy="9050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7DAD96-7DA8-42D4-B779-3B4025EAA74F}"/>
              </a:ext>
            </a:extLst>
          </p:cNvPr>
          <p:cNvSpPr txBox="1"/>
          <p:nvPr/>
        </p:nvSpPr>
        <p:spPr>
          <a:xfrm>
            <a:off x="7388798" y="3769910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F8E7E9D-F214-41A0-9F08-5A94382A3F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1" y="4345349"/>
            <a:ext cx="1095248" cy="10952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6D7272-FEF5-45D4-B40A-216AE15703FF}"/>
              </a:ext>
            </a:extLst>
          </p:cNvPr>
          <p:cNvSpPr txBox="1"/>
          <p:nvPr/>
        </p:nvSpPr>
        <p:spPr>
          <a:xfrm>
            <a:off x="7570529" y="5479239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6D3611-0765-4B04-8EE4-2A5C7B4CE68F}"/>
              </a:ext>
            </a:extLst>
          </p:cNvPr>
          <p:cNvCxnSpPr/>
          <p:nvPr/>
        </p:nvCxnSpPr>
        <p:spPr>
          <a:xfrm>
            <a:off x="6876256" y="1614426"/>
            <a:ext cx="0" cy="43348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2D28738-4A4E-4F1F-933B-551233156C14}"/>
              </a:ext>
            </a:extLst>
          </p:cNvPr>
          <p:cNvSpPr/>
          <p:nvPr/>
        </p:nvSpPr>
        <p:spPr>
          <a:xfrm>
            <a:off x="241744" y="-122084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</a:t>
            </a:r>
            <a:r>
              <a:rPr lang="en-US" altLang="ko-KR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UI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21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369942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78896" y="1412776"/>
            <a:ext cx="8071292" cy="2630082"/>
            <a:chOff x="461148" y="975289"/>
            <a:chExt cx="8071292" cy="2630082"/>
          </a:xfrm>
        </p:grpSpPr>
        <p:sp>
          <p:nvSpPr>
            <p:cNvPr id="24" name="직사각형 23"/>
            <p:cNvSpPr/>
            <p:nvPr/>
          </p:nvSpPr>
          <p:spPr>
            <a:xfrm>
              <a:off x="5991539" y="991271"/>
              <a:ext cx="2516133" cy="236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82738" y="1007976"/>
              <a:ext cx="2516133" cy="236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148" y="1007976"/>
              <a:ext cx="2516133" cy="236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71" y="975289"/>
              <a:ext cx="2365721" cy="236572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8" r="5063"/>
            <a:stretch/>
          </p:blipFill>
          <p:spPr>
            <a:xfrm>
              <a:off x="5698871" y="1124744"/>
              <a:ext cx="2833569" cy="24806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1210003"/>
              <a:ext cx="2041867" cy="2041867"/>
            </a:xfrm>
            <a:prstGeom prst="rect">
              <a:avLst/>
            </a:prstGeom>
          </p:spPr>
        </p:pic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69580"/>
              </p:ext>
            </p:extLst>
          </p:nvPr>
        </p:nvGraphicFramePr>
        <p:xfrm>
          <a:off x="493567" y="4256073"/>
          <a:ext cx="8046523" cy="1803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824">
                  <a:extLst>
                    <a:ext uri="{9D8B030D-6E8A-4147-A177-3AD203B41FA5}">
                      <a16:colId xmlns:a16="http://schemas.microsoft.com/office/drawing/2014/main" val="3280225002"/>
                    </a:ext>
                  </a:extLst>
                </a:gridCol>
                <a:gridCol w="1637128">
                  <a:extLst>
                    <a:ext uri="{9D8B030D-6E8A-4147-A177-3AD203B41FA5}">
                      <a16:colId xmlns:a16="http://schemas.microsoft.com/office/drawing/2014/main" val="680298055"/>
                    </a:ext>
                  </a:extLst>
                </a:gridCol>
                <a:gridCol w="4836571">
                  <a:extLst>
                    <a:ext uri="{9D8B030D-6E8A-4147-A177-3AD203B41FA5}">
                      <a16:colId xmlns:a16="http://schemas.microsoft.com/office/drawing/2014/main" val="2077290385"/>
                    </a:ext>
                  </a:extLst>
                </a:gridCol>
              </a:tblGrid>
              <a:tr h="345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몬스터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baseline="0" dirty="0"/>
                        <a:t>출현 지역 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특징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95940"/>
                  </a:ext>
                </a:extLst>
              </a:tr>
              <a:tr h="469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양말이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황야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달려와서 박치기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248069"/>
                  </a:ext>
                </a:extLst>
              </a:tr>
              <a:tr h="469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토슴이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언덕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높은 점프력</a:t>
                      </a:r>
                      <a:r>
                        <a:rPr lang="en-US" altLang="ko-KR" b="0" dirty="0"/>
                        <a:t>,</a:t>
                      </a:r>
                      <a:r>
                        <a:rPr lang="en-US" altLang="ko-KR" b="0" baseline="0" dirty="0"/>
                        <a:t> </a:t>
                      </a:r>
                      <a:r>
                        <a:rPr lang="ko-KR" altLang="en-US" b="0" baseline="0" dirty="0"/>
                        <a:t>할퀴기 공격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858179"/>
                  </a:ext>
                </a:extLst>
              </a:tr>
              <a:tr h="469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악북이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늪 지대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꼬리치기</a:t>
                      </a:r>
                      <a:r>
                        <a:rPr lang="en-US" altLang="ko-KR" b="0" dirty="0"/>
                        <a:t>,</a:t>
                      </a:r>
                      <a:r>
                        <a:rPr lang="en-US" altLang="ko-KR" b="0" baseline="0" dirty="0"/>
                        <a:t> </a:t>
                      </a:r>
                      <a:r>
                        <a:rPr lang="ko-KR" altLang="en-US" b="0" baseline="0" dirty="0"/>
                        <a:t>등껍질로 숨기 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6992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D449F6-F836-48C4-A359-937FDD216C29}"/>
              </a:ext>
            </a:extLst>
          </p:cNvPr>
          <p:cNvSpPr/>
          <p:nvPr/>
        </p:nvSpPr>
        <p:spPr>
          <a:xfrm>
            <a:off x="241744" y="-122084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몬스터 기획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18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579" y="2058851"/>
            <a:ext cx="5756646" cy="34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103D6-60E4-41F8-B43C-4AC8009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908718"/>
            <a:ext cx="3456386" cy="57566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858642-B0E8-479D-877A-5F2A1DAF5C76}"/>
              </a:ext>
            </a:extLst>
          </p:cNvPr>
          <p:cNvSpPr/>
          <p:nvPr/>
        </p:nvSpPr>
        <p:spPr>
          <a:xfrm>
            <a:off x="241744" y="-122084"/>
            <a:ext cx="3754193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스테이지 디자인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909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475706" y="4325074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373502" y="1848105"/>
            <a:ext cx="2483322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301494" y="2784209"/>
            <a:ext cx="758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3</a:t>
            </a:r>
            <a:r>
              <a:rPr lang="ko-KR" altLang="en-US" sz="24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400">
                <a:solidFill>
                  <a:schemeClr val="bg1"/>
                </a:solidFill>
              </a:rPr>
              <a:t>DirectX12</a:t>
            </a:r>
            <a:r>
              <a:rPr lang="ko-KR" altLang="en-US" sz="2400">
                <a:solidFill>
                  <a:schemeClr val="bg1"/>
                </a:solidFill>
              </a:rPr>
              <a:t>의 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400">
                <a:solidFill>
                  <a:schemeClr val="bg1"/>
                </a:solidFill>
              </a:rPr>
              <a:t>3D</a:t>
            </a:r>
            <a:r>
              <a:rPr lang="ko-KR" altLang="en-US" sz="24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169243" y="5085184"/>
            <a:ext cx="8477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 err="1">
                <a:solidFill>
                  <a:schemeClr val="bg1"/>
                </a:solidFill>
              </a:rPr>
              <a:t>PBR을</a:t>
            </a:r>
            <a:r>
              <a:rPr lang="ko-KR" altLang="en-US" sz="2400" dirty="0">
                <a:solidFill>
                  <a:schemeClr val="bg1"/>
                </a:solidFill>
              </a:rPr>
              <a:t> 위한 사실적인 모델링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187293" y="960430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355A25-5EED-48E8-A25F-F4818A28C3DE}"/>
              </a:ext>
            </a:extLst>
          </p:cNvPr>
          <p:cNvSpPr/>
          <p:nvPr/>
        </p:nvSpPr>
        <p:spPr>
          <a:xfrm>
            <a:off x="241744" y="-122084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연구 목적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31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827584" y="1844824"/>
            <a:ext cx="3888432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게임 소개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컨셉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조작법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게임특징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7.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게임플레이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825C3-C486-4DF4-B951-29BFBC046B9A}"/>
              </a:ext>
            </a:extLst>
          </p:cNvPr>
          <p:cNvSpPr txBox="1"/>
          <p:nvPr/>
        </p:nvSpPr>
        <p:spPr>
          <a:xfrm>
            <a:off x="4572000" y="1844824"/>
            <a:ext cx="4811711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chemeClr val="bg1">
                    <a:lumMod val="85000"/>
                  </a:schemeClr>
                </a:solidFill>
                <a:latin typeface="+mj-ea"/>
              </a:rPr>
              <a:t>8.   </a:t>
            </a:r>
            <a:r>
              <a:rPr lang="ko-KR" altLang="en-US" sz="2400" b="1">
                <a:solidFill>
                  <a:schemeClr val="bg1">
                    <a:lumMod val="85000"/>
                  </a:schemeClr>
                </a:solidFill>
                <a:latin typeface="+mj-ea"/>
              </a:rPr>
              <a:t>게임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UI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r>
              <a:rPr lang="en-US" altLang="ko-KR" sz="24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.   </a:t>
            </a:r>
            <a:r>
              <a:rPr lang="ko-KR" altLang="en-US" sz="24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몬스터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기획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스테이지 디자인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11.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연구 목적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12.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타 게임과의 차별성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13.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기술적요소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14.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작업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1931BE-936A-4A86-800A-FB3E75AE2154}"/>
              </a:ext>
            </a:extLst>
          </p:cNvPr>
          <p:cNvSpPr/>
          <p:nvPr/>
        </p:nvSpPr>
        <p:spPr>
          <a:xfrm>
            <a:off x="395536" y="116632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Index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85310B-A26E-4271-B6FA-C0342531E030}"/>
              </a:ext>
            </a:extLst>
          </p:cNvPr>
          <p:cNvCxnSpPr>
            <a:cxnSpLocks/>
          </p:cNvCxnSpPr>
          <p:nvPr/>
        </p:nvCxnSpPr>
        <p:spPr>
          <a:xfrm>
            <a:off x="237104" y="1700808"/>
            <a:ext cx="86697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720539-D3DD-4EED-8572-9D22FCA9D517}"/>
              </a:ext>
            </a:extLst>
          </p:cNvPr>
          <p:cNvCxnSpPr>
            <a:cxnSpLocks/>
          </p:cNvCxnSpPr>
          <p:nvPr/>
        </p:nvCxnSpPr>
        <p:spPr>
          <a:xfrm>
            <a:off x="237104" y="5949280"/>
            <a:ext cx="86697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80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280526" y="4950490"/>
            <a:ext cx="813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지도를 구하여 이동할 수 있는 맵 반경을 넓혀가는 탐험 요소 제공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무조건적으로 몬스터를 죽이는 것이 아닌 정화를 시킬 수 있는 상호작용 요소 제공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0" y="1225020"/>
            <a:ext cx="5871152" cy="3303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487" y="4703315"/>
            <a:ext cx="4041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출처</a:t>
            </a:r>
            <a:r>
              <a:rPr lang="en-US" altLang="ko-KR" sz="1600" dirty="0">
                <a:solidFill>
                  <a:srgbClr val="FF66FF"/>
                </a:solidFill>
                <a:latin typeface="Arial Black" panose="020B0A04020102020204" pitchFamily="34" charset="0"/>
              </a:rPr>
              <a:t>: </a:t>
            </a:r>
            <a:r>
              <a:rPr lang="ko-KR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네이버 블로그 </a:t>
            </a:r>
            <a:r>
              <a:rPr lang="en-US" altLang="ko-KR" sz="1600" dirty="0">
                <a:solidFill>
                  <a:srgbClr val="FF66FF"/>
                </a:solidFill>
                <a:latin typeface="Arial Black" panose="020B0A04020102020204" pitchFamily="34" charset="0"/>
              </a:rPr>
              <a:t>‘</a:t>
            </a:r>
            <a:r>
              <a:rPr lang="ko-KR" altLang="en-US" sz="1600" dirty="0" err="1">
                <a:solidFill>
                  <a:srgbClr val="FF66FF"/>
                </a:solidFill>
                <a:latin typeface="Arial Black" panose="020B0A04020102020204" pitchFamily="34" charset="0"/>
              </a:rPr>
              <a:t>버츄얼</a:t>
            </a:r>
            <a:r>
              <a:rPr lang="ko-KR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 월드</a:t>
            </a:r>
            <a:r>
              <a:rPr lang="en-US" altLang="ko-KR" sz="1600" dirty="0">
                <a:solidFill>
                  <a:srgbClr val="FF66FF"/>
                </a:solidFill>
                <a:latin typeface="Arial Black" panose="020B0A04020102020204" pitchFamily="34" charset="0"/>
              </a:rPr>
              <a:t>’ </a:t>
            </a:r>
            <a:r>
              <a:rPr lang="ko-KR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게시물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4744"/>
            <a:ext cx="2592288" cy="1296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3513" y="4303400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1895DF-ED70-429F-A382-285E2C60E730}"/>
              </a:ext>
            </a:extLst>
          </p:cNvPr>
          <p:cNvSpPr/>
          <p:nvPr/>
        </p:nvSpPr>
        <p:spPr>
          <a:xfrm>
            <a:off x="241744" y="-122084"/>
            <a:ext cx="4474272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타 게임과의 차별성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45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1271007"/>
            <a:ext cx="41044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흑백과 </a:t>
            </a:r>
            <a:r>
              <a:rPr lang="ko-KR" altLang="en-US" b="1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블러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효과</a:t>
            </a:r>
            <a:endParaRPr lang="en-US" altLang="ko-KR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88024" y="1237853"/>
            <a:ext cx="3244799" cy="662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지형과 물 </a:t>
            </a:r>
            <a:r>
              <a:rPr lang="ko-KR" altLang="en-US" b="1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테셀레이션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적용</a:t>
            </a:r>
            <a:endParaRPr lang="en-US" altLang="ko-KR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72000" y="980728"/>
            <a:ext cx="0" cy="511256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40" y="2363151"/>
            <a:ext cx="4005742" cy="29995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1" y="2363151"/>
            <a:ext cx="4058535" cy="2999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85C966-0B8E-4E4F-94BC-13F55D53DF0E}"/>
              </a:ext>
            </a:extLst>
          </p:cNvPr>
          <p:cNvSpPr/>
          <p:nvPr/>
        </p:nvSpPr>
        <p:spPr>
          <a:xfrm>
            <a:off x="230536" y="0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기술적 요소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055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395536" y="1628800"/>
            <a:ext cx="648072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C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중점 연구 분야</a:t>
            </a:r>
            <a:endParaRPr lang="en-US" altLang="ko-KR" sz="2000" b="1" dirty="0">
              <a:solidFill>
                <a:srgbClr val="FFC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FFC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의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물결 이동 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및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주변 환경 반사</a:t>
            </a:r>
            <a:endParaRPr lang="en-US" altLang="ko-KR" sz="24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시간의 흐름에 따른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밤</a:t>
            </a:r>
            <a:r>
              <a:rPr lang="en-US" altLang="ko-KR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24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거리에 따른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안개 효과 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소프트 </a:t>
            </a:r>
            <a:r>
              <a:rPr lang="ko-KR" altLang="en-US" sz="20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파티클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미니 맵 구현 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90D989-4D9F-4688-BB17-E119B517F63C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7848872" cy="10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컴퓨트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쉐이더를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활용한 </a:t>
            </a:r>
            <a:r>
              <a:rPr lang="ko-KR" altLang="en-US" sz="2000" b="1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파티클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이펙트 </a:t>
            </a:r>
            <a:endParaRPr lang="en-US" altLang="ko-KR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b="1">
                <a:solidFill>
                  <a:schemeClr val="bg1">
                    <a:lumMod val="75000"/>
                  </a:schemeClr>
                </a:solidFill>
                <a:latin typeface="+mn-ea"/>
              </a:rPr>
              <a:t>다중 렌더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타겟을 이용한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와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화면 보정</a:t>
            </a:r>
            <a:endParaRPr lang="en-US" altLang="ko-KR" sz="24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9" name="포인트가 5개인 별 8"/>
          <p:cNvSpPr/>
          <p:nvPr/>
        </p:nvSpPr>
        <p:spPr>
          <a:xfrm>
            <a:off x="7956376" y="6218454"/>
            <a:ext cx="479017" cy="393945"/>
          </a:xfrm>
          <a:prstGeom prst="star5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B209CA-16EA-47DA-91E0-7A1FBFA99DC9}"/>
              </a:ext>
            </a:extLst>
          </p:cNvPr>
          <p:cNvSpPr/>
          <p:nvPr/>
        </p:nvSpPr>
        <p:spPr>
          <a:xfrm>
            <a:off x="251520" y="17920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기술적 요소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100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C95CDB7-EB44-4101-A11F-1B61C266E3CE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18532"/>
          <a:ext cx="8928992" cy="19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6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권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다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8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</a:t>
                      </a:r>
                      <a:endParaRPr lang="en-US" altLang="ko-KR" sz="18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지형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플레이어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자연물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UI, </a:t>
                      </a:r>
                      <a:r>
                        <a:rPr lang="ko-KR" altLang="en-US" sz="1450" b="1"/>
                        <a:t>아이템 제작 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리깅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부가적인 리소스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999496-4615-42F6-BFA8-3A3B86DB456C}"/>
              </a:ext>
            </a:extLst>
          </p:cNvPr>
          <p:cNvGraphicFramePr>
            <a:graphicFrameLocks noGrp="1"/>
          </p:cNvGraphicFramePr>
          <p:nvPr/>
        </p:nvGraphicFramePr>
        <p:xfrm>
          <a:off x="107507" y="2452072"/>
          <a:ext cx="8928989" cy="414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4568">
                  <a:extLst>
                    <a:ext uri="{9D8B030D-6E8A-4147-A177-3AD203B41FA5}">
                      <a16:colId xmlns:a16="http://schemas.microsoft.com/office/drawing/2014/main" val="3859895374"/>
                    </a:ext>
                  </a:extLst>
                </a:gridCol>
                <a:gridCol w="3701893">
                  <a:extLst>
                    <a:ext uri="{9D8B030D-6E8A-4147-A177-3AD203B41FA5}">
                      <a16:colId xmlns:a16="http://schemas.microsoft.com/office/drawing/2014/main" val="201823754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74732409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370994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19622028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98137606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2951606154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3726512867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95811228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val="1950752412"/>
                    </a:ext>
                  </a:extLst>
                </a:gridCol>
              </a:tblGrid>
              <a:tr h="226799"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835581"/>
                  </a:ext>
                </a:extLst>
              </a:tr>
              <a:tr h="306599">
                <a:tc rowSpan="12"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채원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성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200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선미 </a:t>
                      </a:r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20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5979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테셀레이션으로 지형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91449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 배치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04378"/>
                  </a:ext>
                </a:extLst>
              </a:tr>
              <a:tr h="274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오브젝트의 세이더 조정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53928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캐릭터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몬스터 애니메이션 및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5516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컨텐츠 구현 </a:t>
                      </a:r>
                      <a:r>
                        <a:rPr lang="en-US" altLang="ko-KR" sz="1450" b="1"/>
                        <a:t>(</a:t>
                      </a:r>
                      <a:r>
                        <a:rPr lang="ko-KR" altLang="en-US" sz="1450" b="1"/>
                        <a:t>그린존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방사능 수치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밤낮</a:t>
                      </a:r>
                      <a:r>
                        <a:rPr lang="en-US" altLang="ko-KR" sz="1450" b="1"/>
                        <a:t>)</a:t>
                      </a:r>
                      <a:endParaRPr lang="ko-KR" altLang="en-US" sz="14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7522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="1"/>
                        <a:t>UI </a:t>
                      </a:r>
                      <a:r>
                        <a:rPr lang="ko-KR" altLang="en-US" sz="1450" b="1"/>
                        <a:t>구현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미니멥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499967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조명</a:t>
                      </a:r>
                      <a:r>
                        <a:rPr lang="en-US" altLang="ko-KR" sz="1450" b="1"/>
                        <a:t>, </a:t>
                      </a:r>
                      <a:r>
                        <a:rPr lang="ko-KR" altLang="en-US" sz="1450" b="1"/>
                        <a:t>그림자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75815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725274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727739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이펙트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695941"/>
                  </a:ext>
                </a:extLst>
              </a:tr>
              <a:tr h="306599"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b="1"/>
                        <a:t>사운드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42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52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049" y="71917"/>
            <a:ext cx="987439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6300192" y="719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844060" y="808553"/>
            <a:ext cx="239915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739833" y="1188394"/>
            <a:ext cx="26076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 </a:t>
            </a:r>
            <a:r>
              <a:rPr lang="ko-KR" altLang="en-US" dirty="0">
                <a:solidFill>
                  <a:schemeClr val="bg1"/>
                </a:solidFill>
              </a:rPr>
              <a:t>모델링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</a:t>
            </a:r>
            <a:r>
              <a:rPr lang="en-US" altLang="ko-KR">
                <a:solidFill>
                  <a:schemeClr val="bg1"/>
                </a:solidFill>
              </a:rPr>
              <a:t> 2</a:t>
            </a:r>
            <a:endParaRPr lang="en-US" altLang="ko-KR" sz="20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2F372-F718-4362-BFAA-93667436D0FB}"/>
              </a:ext>
            </a:extLst>
          </p:cNvPr>
          <p:cNvSpPr txBox="1"/>
          <p:nvPr/>
        </p:nvSpPr>
        <p:spPr>
          <a:xfrm>
            <a:off x="5848844" y="63533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그래픽 디자이너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D9EFB-8A17-4CC1-91CA-317FA03A860F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DE8828-332F-4C6F-BA03-84990E6233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7049" r="11651" b="5086"/>
          <a:stretch/>
        </p:blipFill>
        <p:spPr>
          <a:xfrm>
            <a:off x="2338619" y="4561678"/>
            <a:ext cx="904592" cy="8206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81F519-7077-403E-9C2F-2AE0477F80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62" y="4534557"/>
            <a:ext cx="961842" cy="8748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7BCC69-7D9C-4F5C-A8AC-9BCCEB82C0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4534557"/>
            <a:ext cx="845546" cy="769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CF4BBB-2327-4CF4-922D-A090EDBF5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534557"/>
            <a:ext cx="897405" cy="8209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340CA-2970-453B-B808-7DE90F534D78}"/>
              </a:ext>
            </a:extLst>
          </p:cNvPr>
          <p:cNvSpPr/>
          <p:nvPr/>
        </p:nvSpPr>
        <p:spPr>
          <a:xfrm>
            <a:off x="4283968" y="1130845"/>
            <a:ext cx="5415916" cy="90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애니메이션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모델링 방학 특강</a:t>
            </a:r>
            <a:r>
              <a:rPr lang="en-US" altLang="ko-KR" sz="2000">
                <a:solidFill>
                  <a:schemeClr val="bg1"/>
                </a:solidFill>
              </a:rPr>
              <a:t>( Substance Painter)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1CF068-0BAE-4715-86C1-76A02C3B1F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11239"/>
          <a:stretch/>
        </p:blipFill>
        <p:spPr>
          <a:xfrm>
            <a:off x="4531899" y="2276872"/>
            <a:ext cx="3974428" cy="2055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3270B-FA6C-4D5E-8987-0352C612F6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1" y="2186606"/>
            <a:ext cx="3144261" cy="2120045"/>
          </a:xfrm>
          <a:prstGeom prst="rect">
            <a:avLst/>
          </a:prstGeom>
        </p:spPr>
      </p:pic>
      <p:graphicFrame>
        <p:nvGraphicFramePr>
          <p:cNvPr id="25" name="개체 24"/>
          <p:cNvGraphicFramePr>
            <a:graphicFrameLocks noChangeAspect="1"/>
          </p:cNvGraphicFramePr>
          <p:nvPr/>
        </p:nvGraphicFramePr>
        <p:xfrm>
          <a:off x="4321236" y="4617476"/>
          <a:ext cx="1221340" cy="16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Image" r:id="rId11" imgW="3857040" imgH="5104440" progId="Photoshop.Image.13">
                  <p:embed/>
                </p:oleObj>
              </mc:Choice>
              <mc:Fallback>
                <p:oleObj name="Image" r:id="rId11" imgW="3857040" imgH="5104440" progId="Photoshop.Image.13">
                  <p:embed/>
                  <p:pic>
                    <p:nvPicPr>
                      <p:cNvPr id="25" name="개체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236" y="4617476"/>
                        <a:ext cx="1221340" cy="161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47" y="4617476"/>
            <a:ext cx="1138160" cy="16381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95" y="4641847"/>
            <a:ext cx="1364278" cy="15620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098A1B-4421-464B-B71D-F0BA1B7FEB62}"/>
              </a:ext>
            </a:extLst>
          </p:cNvPr>
          <p:cNvSpPr txBox="1"/>
          <p:nvPr/>
        </p:nvSpPr>
        <p:spPr>
          <a:xfrm>
            <a:off x="4721810" y="6389476"/>
            <a:ext cx="359460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졸업 작품 진행 중 공부 계획 </a:t>
            </a:r>
          </a:p>
        </p:txBody>
      </p:sp>
    </p:spTree>
    <p:extLst>
      <p:ext uri="{BB962C8B-B14F-4D97-AF65-F5344CB8AC3E}">
        <p14:creationId xmlns:p14="http://schemas.microsoft.com/office/powerpoint/2010/main" val="238997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812360" y="189275"/>
            <a:ext cx="1078403" cy="1022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6248828" y="3235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 채원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61219-8E26-42D5-9B00-61BB5EEE2954}"/>
              </a:ext>
            </a:extLst>
          </p:cNvPr>
          <p:cNvSpPr txBox="1"/>
          <p:nvPr/>
        </p:nvSpPr>
        <p:spPr>
          <a:xfrm>
            <a:off x="1123958" y="1561786"/>
            <a:ext cx="279997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재도전</a:t>
            </a:r>
          </a:p>
        </p:txBody>
      </p:sp>
      <p:pic>
        <p:nvPicPr>
          <p:cNvPr id="9" name="그림 8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E8F0B2FB-EC36-41FB-9BB4-C478F1F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609532" y="2169203"/>
            <a:ext cx="3988103" cy="29967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EE32-F0B6-47EA-996C-1FEC2DE3E9D9}"/>
              </a:ext>
            </a:extLst>
          </p:cNvPr>
          <p:cNvSpPr/>
          <p:nvPr/>
        </p:nvSpPr>
        <p:spPr>
          <a:xfrm>
            <a:off x="817678" y="5373216"/>
            <a:ext cx="3571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DirectX12 </a:t>
            </a:r>
            <a:r>
              <a:rPr lang="ko-KR" altLang="en-US" dirty="0">
                <a:solidFill>
                  <a:schemeClr val="bg1"/>
                </a:solidFill>
              </a:rPr>
              <a:t>기반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2019</a:t>
            </a:r>
            <a:r>
              <a:rPr lang="ko-KR" altLang="en-US" dirty="0">
                <a:solidFill>
                  <a:schemeClr val="bg1"/>
                </a:solidFill>
              </a:rPr>
              <a:t> 종합설계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까지 진행하였음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22A19-6BB7-4772-AF6A-656DE26C1FF8}"/>
              </a:ext>
            </a:extLst>
          </p:cNvPr>
          <p:cNvSpPr txBox="1"/>
          <p:nvPr/>
        </p:nvSpPr>
        <p:spPr>
          <a:xfrm>
            <a:off x="4860033" y="1558359"/>
            <a:ext cx="3096344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관련 수강 과목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9C0F1D-A3E5-4D14-A48E-FD4A050BEDD0}"/>
              </a:ext>
            </a:extLst>
          </p:cNvPr>
          <p:cNvSpPr/>
          <p:nvPr/>
        </p:nvSpPr>
        <p:spPr>
          <a:xfrm>
            <a:off x="4860032" y="2272084"/>
            <a:ext cx="373668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컴퓨터 그래픽스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엔진 </a:t>
            </a:r>
            <a:r>
              <a:rPr lang="en-US" altLang="ko-KR" sz="2000" dirty="0">
                <a:solidFill>
                  <a:schemeClr val="bg1"/>
                </a:solidFill>
              </a:rPr>
              <a:t>( Unity, Unreal 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게임 소프트웨어 공학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- 3D 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겨울방학 </a:t>
            </a:r>
            <a:r>
              <a:rPr lang="en-US" altLang="ko-KR" sz="2000" dirty="0">
                <a:solidFill>
                  <a:schemeClr val="bg1"/>
                </a:solidFill>
              </a:rPr>
              <a:t>3D</a:t>
            </a:r>
            <a:r>
              <a:rPr lang="ko-KR" altLang="en-US" sz="2000" dirty="0">
                <a:solidFill>
                  <a:schemeClr val="bg1"/>
                </a:solidFill>
              </a:rPr>
              <a:t>게임 프로그래밍</a:t>
            </a:r>
            <a:r>
              <a:rPr lang="en-US" altLang="ko-KR" sz="2000" dirty="0">
                <a:solidFill>
                  <a:schemeClr val="bg1"/>
                </a:solidFill>
              </a:rPr>
              <a:t>2 </a:t>
            </a:r>
            <a:r>
              <a:rPr lang="ko-KR" altLang="en-US" sz="2000" dirty="0">
                <a:solidFill>
                  <a:schemeClr val="bg1"/>
                </a:solidFill>
              </a:rPr>
              <a:t>특강 수강 예정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00BF-0477-44E1-90BE-908BDBB8A3E8}"/>
              </a:ext>
            </a:extLst>
          </p:cNvPr>
          <p:cNvSpPr txBox="1"/>
          <p:nvPr/>
        </p:nvSpPr>
        <p:spPr>
          <a:xfrm>
            <a:off x="6341802" y="811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5D3C8-3046-4F78-AB45-2DD6582E9157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325990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191316" y="11848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935865" y="99240"/>
            <a:ext cx="1079132" cy="102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6547343" y="118484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184674" y="1146860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160832" y="1661684"/>
            <a:ext cx="29514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소프트웨어 공학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게임엔진</a:t>
            </a:r>
            <a:r>
              <a:rPr lang="en-US" altLang="ko-KR" dirty="0">
                <a:solidFill>
                  <a:schemeClr val="bg1"/>
                </a:solidFill>
              </a:rPr>
              <a:t>1 (</a:t>
            </a:r>
            <a:r>
              <a:rPr lang="ko-KR" altLang="en-US" dirty="0" err="1">
                <a:solidFill>
                  <a:schemeClr val="bg1"/>
                </a:solidFill>
              </a:rPr>
              <a:t>언리얼</a:t>
            </a:r>
            <a:r>
              <a:rPr lang="ko-KR" altLang="en-US" dirty="0">
                <a:solidFill>
                  <a:schemeClr val="bg1"/>
                </a:solidFill>
              </a:rPr>
              <a:t> 엔진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- 3D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컴퓨터 그래픽스 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395536" y="1145337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395536" y="1545447"/>
            <a:ext cx="2154757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</a:t>
            </a:r>
            <a:r>
              <a:rPr lang="ko-KR" altLang="en-US">
                <a:solidFill>
                  <a:schemeClr val="bg1"/>
                </a:solidFill>
              </a:rPr>
              <a:t>프로그래밍 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C++</a:t>
            </a:r>
            <a:r>
              <a:rPr lang="ko-KR" altLang="en-US">
                <a:solidFill>
                  <a:schemeClr val="bg1"/>
                </a:solidFill>
              </a:rPr>
              <a:t>프로그래밍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게임수학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자료구조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bg1"/>
                </a:solidFill>
              </a:rPr>
              <a:t>알고리즘 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793C12-A636-4604-8563-50BB9620B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95536" y="4723614"/>
            <a:ext cx="3266499" cy="1911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6A65D-D6EC-4152-BC4D-D933E480723C}"/>
              </a:ext>
            </a:extLst>
          </p:cNvPr>
          <p:cNvSpPr txBox="1"/>
          <p:nvPr/>
        </p:nvSpPr>
        <p:spPr>
          <a:xfrm>
            <a:off x="369397" y="4193467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한 개인 공부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314F5-34DD-450D-AD91-AE8BEBC7D687}"/>
              </a:ext>
            </a:extLst>
          </p:cNvPr>
          <p:cNvSpPr txBox="1"/>
          <p:nvPr/>
        </p:nvSpPr>
        <p:spPr>
          <a:xfrm>
            <a:off x="4184674" y="4193467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C5062-228F-4EE3-B2C6-1C5197C9514F}"/>
              </a:ext>
            </a:extLst>
          </p:cNvPr>
          <p:cNvSpPr/>
          <p:nvPr/>
        </p:nvSpPr>
        <p:spPr>
          <a:xfrm>
            <a:off x="4160832" y="49411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겨울방학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특강 수강 예정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4488E-BFC9-475B-89DE-BC9EB966FBB6}"/>
              </a:ext>
            </a:extLst>
          </p:cNvPr>
          <p:cNvSpPr txBox="1"/>
          <p:nvPr/>
        </p:nvSpPr>
        <p:spPr>
          <a:xfrm>
            <a:off x="6436167" y="61075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278973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23945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FF00"/>
                </a:solidFill>
              </a:rPr>
              <a:t>그림 출처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1316" y="908720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Wpclipart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computer key space bar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png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로지텍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무선 마우스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M185 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대표사진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한겨레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브라질 광선 댐 붕괴 한달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‘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죽음의 땅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된 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브루마지뉴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Giantbome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Federal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surceillance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center K-21B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네이버 블로그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버츄얼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월드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게시물 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25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8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8B23C9-6E51-41D0-842F-057DF04A92DD}"/>
              </a:ext>
            </a:extLst>
          </p:cNvPr>
          <p:cNvSpPr/>
          <p:nvPr/>
        </p:nvSpPr>
        <p:spPr>
          <a:xfrm>
            <a:off x="179609" y="-64260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변경내용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758B1-DA82-464A-A52D-901505DCA37D}"/>
              </a:ext>
            </a:extLst>
          </p:cNvPr>
          <p:cNvSpPr txBox="1"/>
          <p:nvPr/>
        </p:nvSpPr>
        <p:spPr>
          <a:xfrm>
            <a:off x="1196807" y="1213733"/>
            <a:ext cx="1512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814371" y="1302722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511CC-5C84-4EBD-AE71-493B63673222}"/>
              </a:ext>
            </a:extLst>
          </p:cNvPr>
          <p:cNvSpPr txBox="1"/>
          <p:nvPr/>
        </p:nvSpPr>
        <p:spPr>
          <a:xfrm>
            <a:off x="5724128" y="1213733"/>
            <a:ext cx="385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배경적 요소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1CA7-72B7-41A2-A24B-DDE238585E36}"/>
              </a:ext>
            </a:extLst>
          </p:cNvPr>
          <p:cNvSpPr txBox="1"/>
          <p:nvPr/>
        </p:nvSpPr>
        <p:spPr>
          <a:xfrm>
            <a:off x="370110" y="3332401"/>
            <a:ext cx="316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피폭 동물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71BDE-3730-4BC3-830A-12CB885F3DA5}"/>
              </a:ext>
            </a:extLst>
          </p:cNvPr>
          <p:cNvSpPr txBox="1"/>
          <p:nvPr/>
        </p:nvSpPr>
        <p:spPr>
          <a:xfrm>
            <a:off x="4821993" y="3192708"/>
            <a:ext cx="3852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경비용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전투형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변형 몬스터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5A8888-D935-4DD5-A5F3-AD63524C35D5}"/>
              </a:ext>
            </a:extLst>
          </p:cNvPr>
          <p:cNvSpPr txBox="1"/>
          <p:nvPr/>
        </p:nvSpPr>
        <p:spPr>
          <a:xfrm>
            <a:off x="370110" y="4467545"/>
            <a:ext cx="30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드랍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아이템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BD713-DA2B-40B0-9566-880A54954821}"/>
              </a:ext>
            </a:extLst>
          </p:cNvPr>
          <p:cNvSpPr txBox="1"/>
          <p:nvPr/>
        </p:nvSpPr>
        <p:spPr>
          <a:xfrm>
            <a:off x="4822474" y="4556534"/>
            <a:ext cx="385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연구원 처치 보상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8DD902-06F0-43FC-B9F7-948AE88CA3A4}"/>
              </a:ext>
            </a:extLst>
          </p:cNvPr>
          <p:cNvSpPr txBox="1"/>
          <p:nvPr/>
        </p:nvSpPr>
        <p:spPr>
          <a:xfrm>
            <a:off x="781149" y="2277039"/>
            <a:ext cx="2343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방사능 실험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07494-B73D-40DB-92DD-88CBA2C2F51B}"/>
              </a:ext>
            </a:extLst>
          </p:cNvPr>
          <p:cNvSpPr txBox="1"/>
          <p:nvPr/>
        </p:nvSpPr>
        <p:spPr>
          <a:xfrm>
            <a:off x="5512348" y="2249238"/>
            <a:ext cx="298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변형 실험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B9FFA-B95E-4905-9960-CE8438F00241}"/>
              </a:ext>
            </a:extLst>
          </p:cNvPr>
          <p:cNvSpPr txBox="1"/>
          <p:nvPr/>
        </p:nvSpPr>
        <p:spPr>
          <a:xfrm>
            <a:off x="377473" y="5719584"/>
            <a:ext cx="2625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정화 보상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EF8C8-07F1-4BB4-9E85-68B5C944FFCC}"/>
              </a:ext>
            </a:extLst>
          </p:cNvPr>
          <p:cNvSpPr txBox="1"/>
          <p:nvPr/>
        </p:nvSpPr>
        <p:spPr>
          <a:xfrm>
            <a:off x="4934830" y="5719584"/>
            <a:ext cx="414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 스테이지로 이동</a:t>
            </a:r>
          </a:p>
        </p:txBody>
      </p:sp>
      <p:sp>
        <p:nvSpPr>
          <p:cNvPr id="26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797756" y="2348877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813883" y="3510379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797756" y="4645523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화살표: 오른쪽 5">
            <a:extLst>
              <a:ext uri="{FF2B5EF4-FFF2-40B4-BE49-F238E27FC236}">
                <a16:creationId xmlns:a16="http://schemas.microsoft.com/office/drawing/2014/main" id="{FE526E59-BFC1-41C3-8400-2BD0709093CE}"/>
              </a:ext>
            </a:extLst>
          </p:cNvPr>
          <p:cNvSpPr/>
          <p:nvPr/>
        </p:nvSpPr>
        <p:spPr>
          <a:xfrm>
            <a:off x="3813883" y="5808573"/>
            <a:ext cx="1008110" cy="345242"/>
          </a:xfrm>
          <a:prstGeom prst="rightArrow">
            <a:avLst>
              <a:gd name="adj1" fmla="val 50000"/>
              <a:gd name="adj2" fmla="val 595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6C1212-B469-48A0-B250-8B57A15AD8EF}"/>
              </a:ext>
            </a:extLst>
          </p:cNvPr>
          <p:cNvCxnSpPr>
            <a:cxnSpLocks/>
          </p:cNvCxnSpPr>
          <p:nvPr/>
        </p:nvCxnSpPr>
        <p:spPr>
          <a:xfrm>
            <a:off x="237104" y="980728"/>
            <a:ext cx="86697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2326F3-BB4D-46AD-9522-3E1E1C91637D}"/>
              </a:ext>
            </a:extLst>
          </p:cNvPr>
          <p:cNvCxnSpPr>
            <a:cxnSpLocks/>
          </p:cNvCxnSpPr>
          <p:nvPr/>
        </p:nvCxnSpPr>
        <p:spPr>
          <a:xfrm>
            <a:off x="237104" y="6453336"/>
            <a:ext cx="86697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0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971600" y="4975862"/>
            <a:ext cx="7704856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동물을 전투형으로 변형하는 프로젝트를 막고</a:t>
            </a:r>
            <a:endParaRPr lang="en-US" altLang="ko-KR" sz="24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실험당하는 동물을 구하자</a:t>
            </a:r>
            <a:r>
              <a:rPr lang="en-US" altLang="ko-KR" sz="24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12602"/>
            <a:ext cx="6984776" cy="39317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A09B32-5AC4-44FA-A3B0-0F77A5E901F4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4321B2-4E19-4FB7-9C11-D480912D702F}"/>
              </a:ext>
            </a:extLst>
          </p:cNvPr>
          <p:cNvSpPr/>
          <p:nvPr/>
        </p:nvSpPr>
        <p:spPr>
          <a:xfrm>
            <a:off x="323528" y="-127147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52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rectx12 png에 대한 이미지 검색결과">
            <a:extLst>
              <a:ext uri="{FF2B5EF4-FFF2-40B4-BE49-F238E27FC236}">
                <a16:creationId xmlns:a16="http://schemas.microsoft.com/office/drawing/2014/main" id="{5B92430E-2B8E-4C32-80B1-F195DD68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90" y="4372842"/>
            <a:ext cx="1061781" cy="70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579071-9F31-4889-9A4C-E7A4293F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6" y="4315658"/>
            <a:ext cx="853007" cy="828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44401-6FB9-4CFB-9A62-E8394A33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530" y="4315658"/>
            <a:ext cx="869254" cy="851955"/>
          </a:xfrm>
          <a:prstGeom prst="rect">
            <a:avLst/>
          </a:prstGeom>
        </p:spPr>
      </p:pic>
      <p:pic>
        <p:nvPicPr>
          <p:cNvPr id="2052" name="Picture 4" descr="github에 대한 이미지 검색결과">
            <a:extLst>
              <a:ext uri="{FF2B5EF4-FFF2-40B4-BE49-F238E27FC236}">
                <a16:creationId xmlns:a16="http://schemas.microsoft.com/office/drawing/2014/main" id="{F400E9FF-E1F3-4407-B292-46CE91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969" y="4303212"/>
            <a:ext cx="866905" cy="8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png에 대한 이미지 검색결과">
            <a:extLst>
              <a:ext uri="{FF2B5EF4-FFF2-40B4-BE49-F238E27FC236}">
                <a16:creationId xmlns:a16="http://schemas.microsoft.com/office/drawing/2014/main" id="{7CC99A0A-1D1B-4F1C-923E-335DAC07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931" y="4292372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DA782-FB1B-4DFD-89FB-2D59F2480EBA}"/>
              </a:ext>
            </a:extLst>
          </p:cNvPr>
          <p:cNvSpPr txBox="1"/>
          <p:nvPr/>
        </p:nvSpPr>
        <p:spPr>
          <a:xfrm>
            <a:off x="163912" y="5330003"/>
            <a:ext cx="1469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 err="1">
                <a:solidFill>
                  <a:schemeClr val="bg1"/>
                </a:solidFill>
              </a:rPr>
              <a:t>PhotoShop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6E830-A427-447A-9857-3FB70DFC08A8}"/>
              </a:ext>
            </a:extLst>
          </p:cNvPr>
          <p:cNvSpPr txBox="1"/>
          <p:nvPr/>
        </p:nvSpPr>
        <p:spPr>
          <a:xfrm>
            <a:off x="1795498" y="5342083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3DMAX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1987-3011-4776-BA5F-D8B864FB1D14}"/>
              </a:ext>
            </a:extLst>
          </p:cNvPr>
          <p:cNvSpPr txBox="1"/>
          <p:nvPr/>
        </p:nvSpPr>
        <p:spPr>
          <a:xfrm>
            <a:off x="3199403" y="5330003"/>
            <a:ext cx="127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Directx12</a:t>
            </a:r>
            <a:endParaRPr lang="ko-KR" altLang="en-US" sz="2000" u="sng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4694-4F09-4F3E-9486-1B29BC62E861}"/>
              </a:ext>
            </a:extLst>
          </p:cNvPr>
          <p:cNvSpPr txBox="1"/>
          <p:nvPr/>
        </p:nvSpPr>
        <p:spPr>
          <a:xfrm>
            <a:off x="4748822" y="5330003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GitHub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195A0-37AC-4CDE-81F6-2A4732A56A85}"/>
              </a:ext>
            </a:extLst>
          </p:cNvPr>
          <p:cNvSpPr txBox="1"/>
          <p:nvPr/>
        </p:nvSpPr>
        <p:spPr>
          <a:xfrm>
            <a:off x="5946201" y="5330003"/>
            <a:ext cx="1692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Visual Studio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9986" y="1179904"/>
            <a:ext cx="6349857" cy="2585324"/>
            <a:chOff x="1198382" y="1772667"/>
            <a:chExt cx="6349857" cy="2585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7D777A-34B7-4F8D-8E75-8A97CD7F63B3}"/>
                </a:ext>
              </a:extLst>
            </p:cNvPr>
            <p:cNvSpPr txBox="1"/>
            <p:nvPr/>
          </p:nvSpPr>
          <p:spPr>
            <a:xfrm>
              <a:off x="1198382" y="1772668"/>
              <a:ext cx="214819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장르</a:t>
              </a:r>
              <a:r>
                <a:rPr lang="en-US" altLang="ko-KR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  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인원</a:t>
              </a:r>
              <a:r>
                <a:rPr lang="en-US" altLang="ko-KR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  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플랫폼</a:t>
              </a:r>
              <a:r>
                <a:rPr lang="en-US" altLang="ko-KR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:   </a:t>
              </a:r>
            </a:p>
            <a:p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777A-34B7-4F8D-8E75-8A97CD7F63B3}"/>
                </a:ext>
              </a:extLst>
            </p:cNvPr>
            <p:cNvSpPr txBox="1"/>
            <p:nvPr/>
          </p:nvSpPr>
          <p:spPr>
            <a:xfrm>
              <a:off x="2477445" y="1772667"/>
              <a:ext cx="507079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삼인칭 </a:t>
              </a:r>
              <a:r>
                <a:rPr lang="ko-KR" altLang="en-US" sz="2400" b="1" dirty="0" err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백뷰</a:t>
              </a: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 액션 게임</a:t>
              </a:r>
              <a:endPara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싱글 플레이</a:t>
              </a:r>
              <a:endPara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PC </a:t>
              </a: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게임</a:t>
              </a:r>
              <a:endParaRPr lang="en-US" altLang="ko-KR" sz="24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endParaRPr lang="ko-KR" altLang="en-US" dirty="0"/>
            </a:p>
          </p:txBody>
        </p:sp>
      </p:grpSp>
      <p:pic>
        <p:nvPicPr>
          <p:cNvPr id="3074" name="Picture 2" descr="unity png 이미지 검색결과&quot;">
            <a:extLst>
              <a:ext uri="{FF2B5EF4-FFF2-40B4-BE49-F238E27FC236}">
                <a16:creationId xmlns:a16="http://schemas.microsoft.com/office/drawing/2014/main" id="{790F2861-9203-4933-919A-8114A9DE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62" y="4271247"/>
            <a:ext cx="1007670" cy="10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F2D8A1-5910-4A87-B888-D60DD75F6945}"/>
              </a:ext>
            </a:extLst>
          </p:cNvPr>
          <p:cNvSpPr txBox="1"/>
          <p:nvPr/>
        </p:nvSpPr>
        <p:spPr>
          <a:xfrm>
            <a:off x="7892436" y="5323753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>
                <a:solidFill>
                  <a:schemeClr val="bg1"/>
                </a:solidFill>
              </a:rPr>
              <a:t>Unity</a:t>
            </a:r>
            <a:endParaRPr lang="ko-KR" altLang="en-US" sz="2000" u="sng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26CA83-EFC8-4EF4-8B89-E14F11961113}"/>
              </a:ext>
            </a:extLst>
          </p:cNvPr>
          <p:cNvCxnSpPr>
            <a:cxnSpLocks/>
          </p:cNvCxnSpPr>
          <p:nvPr/>
        </p:nvCxnSpPr>
        <p:spPr>
          <a:xfrm>
            <a:off x="222689" y="3933056"/>
            <a:ext cx="86697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3A9D2F-83AC-438E-8B9D-E18B02E6ACD9}"/>
              </a:ext>
            </a:extLst>
          </p:cNvPr>
          <p:cNvCxnSpPr/>
          <p:nvPr/>
        </p:nvCxnSpPr>
        <p:spPr>
          <a:xfrm>
            <a:off x="323528" y="6021288"/>
            <a:ext cx="8208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82D20EF-0CB1-4C78-8FD7-812968513799}"/>
              </a:ext>
            </a:extLst>
          </p:cNvPr>
          <p:cNvCxnSpPr>
            <a:cxnSpLocks/>
          </p:cNvCxnSpPr>
          <p:nvPr/>
        </p:nvCxnSpPr>
        <p:spPr>
          <a:xfrm>
            <a:off x="179512" y="6025397"/>
            <a:ext cx="86697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DD9A78-CD94-4638-A91D-A7DD1B6DD1CD}"/>
              </a:ext>
            </a:extLst>
          </p:cNvPr>
          <p:cNvSpPr/>
          <p:nvPr/>
        </p:nvSpPr>
        <p:spPr>
          <a:xfrm>
            <a:off x="284913" y="-28963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소개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163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1481"/>
            <a:ext cx="5495443" cy="3723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1257" y="2844658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541257" y="4691876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658B2-C4F9-4D64-974A-822EC415D4CD}"/>
              </a:ext>
            </a:extLst>
          </p:cNvPr>
          <p:cNvSpPr/>
          <p:nvPr/>
        </p:nvSpPr>
        <p:spPr>
          <a:xfrm>
            <a:off x="323528" y="-104459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컨셉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70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9512" y="1484784"/>
            <a:ext cx="6552728" cy="3384376"/>
            <a:chOff x="467544" y="1611610"/>
            <a:chExt cx="6978561" cy="2868211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F5FF3F-792D-4291-86ED-1F4ADC3CF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968338"/>
              <a:ext cx="2020942" cy="1320877"/>
            </a:xfrm>
            <a:prstGeom prst="rect">
              <a:avLst/>
            </a:prstGeom>
          </p:spPr>
        </p:pic>
        <p:pic>
          <p:nvPicPr>
            <p:cNvPr id="12" name="Picture 2" descr="spacebar png에 대한 이미지 검색결과">
              <a:extLst>
                <a:ext uri="{FF2B5EF4-FFF2-40B4-BE49-F238E27FC236}">
                  <a16:creationId xmlns:a16="http://schemas.microsoft.com/office/drawing/2014/main" id="{DFD25A15-2CBC-431F-B179-FCD0F242F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941" y="2786559"/>
              <a:ext cx="2177666" cy="347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Shape 148">
              <a:extLst>
                <a:ext uri="{FF2B5EF4-FFF2-40B4-BE49-F238E27FC236}">
                  <a16:creationId xmlns:a16="http://schemas.microsoft.com/office/drawing/2014/main" id="{250A962D-B290-4209-9A3E-84DFAB8EACA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1611610"/>
              <a:ext cx="6978561" cy="28682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786895" y="274770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2245901" y="274770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361491" y="2768097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149">
              <a:extLst>
                <a:ext uri="{FF2B5EF4-FFF2-40B4-BE49-F238E27FC236}">
                  <a16:creationId xmlns:a16="http://schemas.microsoft.com/office/drawing/2014/main" id="{77753EE1-C5FF-40C9-9347-358A7EAB6BA6}"/>
                </a:ext>
              </a:extLst>
            </p:cNvPr>
            <p:cNvSpPr/>
            <p:nvPr/>
          </p:nvSpPr>
          <p:spPr>
            <a:xfrm>
              <a:off x="1683543" y="2252134"/>
              <a:ext cx="502664" cy="463419"/>
            </a:xfrm>
            <a:prstGeom prst="rect">
              <a:avLst/>
            </a:prstGeom>
            <a:solidFill>
              <a:srgbClr val="FFC000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150">
              <a:extLst>
                <a:ext uri="{FF2B5EF4-FFF2-40B4-BE49-F238E27FC236}">
                  <a16:creationId xmlns:a16="http://schemas.microsoft.com/office/drawing/2014/main" id="{2F69A410-3A70-4990-B3BB-1CD7D6D74F12}"/>
                </a:ext>
              </a:extLst>
            </p:cNvPr>
            <p:cNvSpPr/>
            <p:nvPr/>
          </p:nvSpPr>
          <p:spPr>
            <a:xfrm>
              <a:off x="2289559" y="3657987"/>
              <a:ext cx="2786497" cy="436568"/>
            </a:xfrm>
            <a:prstGeom prst="rect">
              <a:avLst/>
            </a:prstGeom>
            <a:solidFill>
              <a:srgbClr val="5982CB">
                <a:alpha val="44705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92" y="1918657"/>
            <a:ext cx="1953495" cy="1953495"/>
          </a:xfrm>
          <a:prstGeom prst="rect">
            <a:avLst/>
          </a:prstGeom>
        </p:spPr>
      </p:pic>
      <p:sp>
        <p:nvSpPr>
          <p:cNvPr id="32" name="Shape 150">
            <a:extLst>
              <a:ext uri="{FF2B5EF4-FFF2-40B4-BE49-F238E27FC236}">
                <a16:creationId xmlns:a16="http://schemas.microsoft.com/office/drawing/2014/main" id="{989E2677-4F3E-41F5-8D1A-8EA153F31B6A}"/>
              </a:ext>
            </a:extLst>
          </p:cNvPr>
          <p:cNvSpPr/>
          <p:nvPr/>
        </p:nvSpPr>
        <p:spPr>
          <a:xfrm>
            <a:off x="7430740" y="2460645"/>
            <a:ext cx="512215" cy="486366"/>
          </a:xfrm>
          <a:prstGeom prst="rect">
            <a:avLst/>
          </a:prstGeom>
          <a:solidFill>
            <a:srgbClr val="C00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8003987" y="2460645"/>
            <a:ext cx="544538" cy="486366"/>
          </a:xfrm>
          <a:prstGeom prst="rect">
            <a:avLst/>
          </a:prstGeom>
          <a:solidFill>
            <a:srgbClr val="92D05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149">
            <a:extLst>
              <a:ext uri="{FF2B5EF4-FFF2-40B4-BE49-F238E27FC236}">
                <a16:creationId xmlns:a16="http://schemas.microsoft.com/office/drawing/2014/main" id="{77753EE1-C5FF-40C9-9347-358A7EAB6BA6}"/>
              </a:ext>
            </a:extLst>
          </p:cNvPr>
          <p:cNvSpPr/>
          <p:nvPr/>
        </p:nvSpPr>
        <p:spPr>
          <a:xfrm>
            <a:off x="946365" y="5181105"/>
            <a:ext cx="471991" cy="515133"/>
          </a:xfrm>
          <a:prstGeom prst="rect">
            <a:avLst/>
          </a:prstGeom>
          <a:solidFill>
            <a:srgbClr val="FFC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50">
            <a:extLst>
              <a:ext uri="{FF2B5EF4-FFF2-40B4-BE49-F238E27FC236}">
                <a16:creationId xmlns:a16="http://schemas.microsoft.com/office/drawing/2014/main" id="{2F69A410-3A70-4990-B3BB-1CD7D6D74F12}"/>
              </a:ext>
            </a:extLst>
          </p:cNvPr>
          <p:cNvSpPr/>
          <p:nvPr/>
        </p:nvSpPr>
        <p:spPr>
          <a:xfrm>
            <a:off x="2634808" y="5163698"/>
            <a:ext cx="497329" cy="515133"/>
          </a:xfrm>
          <a:prstGeom prst="rect">
            <a:avLst/>
          </a:prstGeom>
          <a:solidFill>
            <a:srgbClr val="5982CB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150">
            <a:extLst>
              <a:ext uri="{FF2B5EF4-FFF2-40B4-BE49-F238E27FC236}">
                <a16:creationId xmlns:a16="http://schemas.microsoft.com/office/drawing/2014/main" id="{989E2677-4F3E-41F5-8D1A-8EA153F31B6A}"/>
              </a:ext>
            </a:extLst>
          </p:cNvPr>
          <p:cNvSpPr/>
          <p:nvPr/>
        </p:nvSpPr>
        <p:spPr>
          <a:xfrm>
            <a:off x="4825857" y="5173073"/>
            <a:ext cx="497237" cy="515133"/>
          </a:xfrm>
          <a:prstGeom prst="rect">
            <a:avLst/>
          </a:prstGeom>
          <a:solidFill>
            <a:srgbClr val="C0000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2657747" y="5853705"/>
            <a:ext cx="474390" cy="486366"/>
          </a:xfrm>
          <a:prstGeom prst="rect">
            <a:avLst/>
          </a:prstGeom>
          <a:solidFill>
            <a:srgbClr val="92D05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1007" y="52566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13768" y="52373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정화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49811" y="591391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회전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81723" y="52373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공격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2" name="Shape 150">
            <a:extLst>
              <a:ext uri="{FF2B5EF4-FFF2-40B4-BE49-F238E27FC236}">
                <a16:creationId xmlns:a16="http://schemas.microsoft.com/office/drawing/2014/main" id="{E39C1777-7AC0-430A-A135-0B1A01DC800F}"/>
              </a:ext>
            </a:extLst>
          </p:cNvPr>
          <p:cNvSpPr/>
          <p:nvPr/>
        </p:nvSpPr>
        <p:spPr>
          <a:xfrm>
            <a:off x="1771389" y="2370735"/>
            <a:ext cx="452910" cy="478657"/>
          </a:xfrm>
          <a:prstGeom prst="rect">
            <a:avLst/>
          </a:prstGeom>
          <a:solidFill>
            <a:srgbClr val="00B0F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50">
            <a:extLst>
              <a:ext uri="{FF2B5EF4-FFF2-40B4-BE49-F238E27FC236}">
                <a16:creationId xmlns:a16="http://schemas.microsoft.com/office/drawing/2014/main" id="{E39C1777-7AC0-430A-A135-0B1A01DC800F}"/>
              </a:ext>
            </a:extLst>
          </p:cNvPr>
          <p:cNvSpPr/>
          <p:nvPr/>
        </p:nvSpPr>
        <p:spPr>
          <a:xfrm>
            <a:off x="4830846" y="5859253"/>
            <a:ext cx="471991" cy="478657"/>
          </a:xfrm>
          <a:prstGeom prst="rect">
            <a:avLst/>
          </a:prstGeom>
          <a:solidFill>
            <a:srgbClr val="00B0F0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41451" y="59139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상호작용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A09B32-5AC4-44FA-A3B0-0F77A5E901F4}"/>
              </a:ext>
            </a:extLst>
          </p:cNvPr>
          <p:cNvSpPr/>
          <p:nvPr/>
        </p:nvSpPr>
        <p:spPr>
          <a:xfrm>
            <a:off x="7956376" y="6199209"/>
            <a:ext cx="1187624" cy="413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3786876" y="3380547"/>
            <a:ext cx="425084" cy="541491"/>
          </a:xfrm>
          <a:prstGeom prst="rect">
            <a:avLst/>
          </a:prstGeom>
          <a:solidFill>
            <a:srgbClr val="FF66FF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154">
            <a:extLst>
              <a:ext uri="{FF2B5EF4-FFF2-40B4-BE49-F238E27FC236}">
                <a16:creationId xmlns:a16="http://schemas.microsoft.com/office/drawing/2014/main" id="{FD218F80-ADBD-48B1-A455-575DA2777114}"/>
              </a:ext>
            </a:extLst>
          </p:cNvPr>
          <p:cNvSpPr/>
          <p:nvPr/>
        </p:nvSpPr>
        <p:spPr>
          <a:xfrm>
            <a:off x="946364" y="5836499"/>
            <a:ext cx="471991" cy="541491"/>
          </a:xfrm>
          <a:prstGeom prst="rect">
            <a:avLst/>
          </a:prstGeom>
          <a:solidFill>
            <a:srgbClr val="FF66FF">
              <a:alpha val="44705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64796" y="592257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월드맵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7041" y="4683909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668415" y="3733652"/>
            <a:ext cx="270397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35B2589-FB7A-4DC7-8BAC-37F9150AADFD}"/>
              </a:ext>
            </a:extLst>
          </p:cNvPr>
          <p:cNvSpPr/>
          <p:nvPr/>
        </p:nvSpPr>
        <p:spPr>
          <a:xfrm>
            <a:off x="228642" y="-25426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조작법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36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0526"/>
              </p:ext>
            </p:extLst>
          </p:nvPr>
        </p:nvGraphicFramePr>
        <p:xfrm>
          <a:off x="568798" y="4941168"/>
          <a:ext cx="2864001" cy="111744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706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814072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400223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3610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361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16</a:t>
                      </a:r>
                      <a:r>
                        <a:rPr lang="ko-KR" altLang="en-US" sz="1400" b="1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95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600m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8</a:t>
                      </a:r>
                      <a:r>
                        <a:rPr lang="ko-KR" altLang="en-US" sz="1400" b="1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1043608" y="1772816"/>
            <a:ext cx="1735168" cy="2692066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2859694" y="1910180"/>
            <a:ext cx="312253" cy="244100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755080" y="772242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1344684" y="1049729"/>
            <a:ext cx="113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30cm</a:t>
            </a:r>
            <a:endParaRPr lang="en-US" altLang="ko-KR" dirty="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3022699" y="2979066"/>
            <a:ext cx="113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150cm</a:t>
            </a:r>
            <a:endParaRPr lang="en-US" altLang="ko-KR" dirty="0">
              <a:solidFill>
                <a:srgbClr val="00B0F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5254248" y="216852"/>
            <a:ext cx="113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[ WIDTH ]</a:t>
            </a:r>
            <a:r>
              <a:rPr lang="ko-KR" altLang="en-US" sz="1600" b="1" dirty="0">
                <a:solidFill>
                  <a:srgbClr val="00B0F0"/>
                </a:solidFill>
              </a:rPr>
              <a:t> 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00B0F0"/>
                </a:solidFill>
              </a:rPr>
              <a:t>2</a:t>
            </a:r>
            <a:r>
              <a:rPr lang="en-US" altLang="ko-KR" sz="2000" b="1">
                <a:solidFill>
                  <a:srgbClr val="00B0F0"/>
                </a:solidFill>
              </a:rPr>
              <a:t>km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7956909" y="3448280"/>
            <a:ext cx="1213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[ LENGTH ]</a:t>
            </a:r>
            <a:r>
              <a:rPr lang="ko-KR" altLang="en-US" sz="1600" b="1" dirty="0">
                <a:solidFill>
                  <a:srgbClr val="00B0F0"/>
                </a:solidFill>
              </a:rPr>
              <a:t> 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00B0F0"/>
                </a:solidFill>
              </a:rPr>
              <a:t>6</a:t>
            </a:r>
            <a:r>
              <a:rPr lang="en-US" altLang="ko-KR" sz="2000" b="1">
                <a:solidFill>
                  <a:srgbClr val="00B0F0"/>
                </a:solidFill>
              </a:rPr>
              <a:t>km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0CB5A0-DAC6-4F6F-A746-EA480AE6F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89732" y="2073997"/>
            <a:ext cx="5832453" cy="35019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00192" y="56818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지역별로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0CD4E3-D866-4777-A612-30D666A24200}"/>
              </a:ext>
            </a:extLst>
          </p:cNvPr>
          <p:cNvSpPr/>
          <p:nvPr/>
        </p:nvSpPr>
        <p:spPr>
          <a:xfrm>
            <a:off x="228642" y="-25426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월드맵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02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/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DA12C9-0833-4D05-BBA0-71A2B6029736}"/>
              </a:ext>
            </a:extLst>
          </p:cNvPr>
          <p:cNvSpPr/>
          <p:nvPr/>
        </p:nvSpPr>
        <p:spPr>
          <a:xfrm>
            <a:off x="228642" y="-148879"/>
            <a:ext cx="3021169" cy="9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prstClr val="white">
                    <a:lumMod val="95000"/>
                  </a:prst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dirty="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5802</TotalTime>
  <Words>1095</Words>
  <Application>Microsoft Office PowerPoint</Application>
  <PresentationFormat>화면 슬라이드 쇼(4:3)</PresentationFormat>
  <Paragraphs>347</Paragraphs>
  <Slides>28</Slides>
  <Notes>16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Adobe 고딕 Std B</vt:lpstr>
      <vt:lpstr>HY견고딕</vt:lpstr>
      <vt:lpstr>HY중고딕</vt:lpstr>
      <vt:lpstr>HY헤드라인M</vt:lpstr>
      <vt:lpstr>맑은 고딕</vt:lpstr>
      <vt:lpstr>양재본목각체M</vt:lpstr>
      <vt:lpstr>한컴 윤고딕 250</vt:lpstr>
      <vt:lpstr>Arial</vt:lpstr>
      <vt:lpstr>Arial Black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성선미</cp:lastModifiedBy>
  <cp:revision>243</cp:revision>
  <dcterms:created xsi:type="dcterms:W3CDTF">2016-10-28T15:58:08Z</dcterms:created>
  <dcterms:modified xsi:type="dcterms:W3CDTF">2020-01-13T11:37:21Z</dcterms:modified>
</cp:coreProperties>
</file>